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5/26/2020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5/26/2020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5/26/2020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5/26/2020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5/26/2020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5/26/2020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1F95-5163-40FF-B202-E4B6EB617161}"/>
              </a:ext>
            </a:extLst>
          </p:cNvPr>
          <p:cNvSpPr>
            <a:spLocks noGrp="1"/>
          </p:cNvSpPr>
          <p:nvPr>
            <p:ph type="ctrTitle"/>
          </p:nvPr>
        </p:nvSpPr>
        <p:spPr/>
        <p:txBody>
          <a:bodyPr/>
          <a:lstStyle/>
          <a:p>
            <a:r>
              <a:rPr lang="en-US" dirty="0" err="1"/>
              <a:t>Reboarding</a:t>
            </a:r>
            <a:r>
              <a:rPr lang="en-US" dirty="0"/>
              <a:t> into the Workforce</a:t>
            </a:r>
          </a:p>
        </p:txBody>
      </p:sp>
      <p:sp>
        <p:nvSpPr>
          <p:cNvPr id="3" name="Subtitle 2">
            <a:extLst>
              <a:ext uri="{FF2B5EF4-FFF2-40B4-BE49-F238E27FC236}">
                <a16:creationId xmlns:a16="http://schemas.microsoft.com/office/drawing/2014/main" id="{A19ECB81-BD92-43CA-835A-747672DC1E47}"/>
              </a:ext>
            </a:extLst>
          </p:cNvPr>
          <p:cNvSpPr>
            <a:spLocks noGrp="1"/>
          </p:cNvSpPr>
          <p:nvPr>
            <p:ph type="subTitle" idx="1"/>
          </p:nvPr>
        </p:nvSpPr>
        <p:spPr/>
        <p:txBody>
          <a:bodyPr/>
          <a:lstStyle/>
          <a:p>
            <a:r>
              <a:rPr lang="en-US" dirty="0"/>
              <a:t>Presented by Terry </a:t>
            </a:r>
            <a:r>
              <a:rPr lang="en-US" dirty="0" err="1"/>
              <a:t>easter</a:t>
            </a:r>
            <a:r>
              <a:rPr lang="en-US" dirty="0"/>
              <a:t> </a:t>
            </a:r>
            <a:r>
              <a:rPr lang="en-US" dirty="0" err="1"/>
              <a:t>hartwell</a:t>
            </a:r>
            <a:endParaRPr lang="en-US" dirty="0"/>
          </a:p>
          <a:p>
            <a:r>
              <a:rPr lang="en-US" dirty="0"/>
              <a:t>founder and Principal of T. H. Easter Consulting </a:t>
            </a:r>
          </a:p>
        </p:txBody>
      </p:sp>
    </p:spTree>
    <p:extLst>
      <p:ext uri="{BB962C8B-B14F-4D97-AF65-F5344CB8AC3E}">
        <p14:creationId xmlns:p14="http://schemas.microsoft.com/office/powerpoint/2010/main" val="247681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BE8AC-EF17-49B9-A421-936DB45D04CA}"/>
              </a:ext>
            </a:extLst>
          </p:cNvPr>
          <p:cNvSpPr>
            <a:spLocks noGrp="1"/>
          </p:cNvSpPr>
          <p:nvPr>
            <p:ph type="title"/>
          </p:nvPr>
        </p:nvSpPr>
        <p:spPr>
          <a:xfrm>
            <a:off x="1534696" y="804520"/>
            <a:ext cx="9520158" cy="587136"/>
          </a:xfrm>
        </p:spPr>
        <p:txBody>
          <a:bodyPr/>
          <a:lstStyle/>
          <a:p>
            <a:r>
              <a:rPr lang="en-US" b="1" dirty="0"/>
              <a:t>Five core tactics for employers to have in mind</a:t>
            </a:r>
            <a:endParaRPr lang="en-US" dirty="0"/>
          </a:p>
        </p:txBody>
      </p:sp>
      <p:sp>
        <p:nvSpPr>
          <p:cNvPr id="3" name="Content Placeholder 2">
            <a:extLst>
              <a:ext uri="{FF2B5EF4-FFF2-40B4-BE49-F238E27FC236}">
                <a16:creationId xmlns:a16="http://schemas.microsoft.com/office/drawing/2014/main" id="{DF92B963-8DC2-478B-A5D3-1E7CC907246D}"/>
              </a:ext>
            </a:extLst>
          </p:cNvPr>
          <p:cNvSpPr>
            <a:spLocks noGrp="1"/>
          </p:cNvSpPr>
          <p:nvPr>
            <p:ph idx="1"/>
          </p:nvPr>
        </p:nvSpPr>
        <p:spPr>
          <a:xfrm>
            <a:off x="1534696" y="1485900"/>
            <a:ext cx="9520158" cy="3980445"/>
          </a:xfrm>
        </p:spPr>
        <p:txBody>
          <a:bodyPr>
            <a:normAutofit fontScale="92500" lnSpcReduction="20000"/>
          </a:bodyPr>
          <a:lstStyle/>
          <a:p>
            <a:r>
              <a:rPr lang="en-US" i="1" dirty="0"/>
              <a:t>every employee and company will have a different set of needs</a:t>
            </a:r>
          </a:p>
          <a:p>
            <a:r>
              <a:rPr lang="en-US" b="1" i="1" dirty="0"/>
              <a:t>Encourage dialogue </a:t>
            </a:r>
            <a:r>
              <a:rPr lang="en-US" i="1" dirty="0"/>
              <a:t>with your employees, and between your employees. The act of simply carving out time to listen to individuals’ needs will send the message to employees that you care and you’re there to support them. </a:t>
            </a:r>
            <a:endParaRPr lang="en-US" dirty="0"/>
          </a:p>
          <a:p>
            <a:pPr lvl="0"/>
            <a:r>
              <a:rPr lang="en-US" sz="2300" b="1" i="1" dirty="0"/>
              <a:t>Demonstrate resilience </a:t>
            </a:r>
            <a:r>
              <a:rPr lang="en-US" i="1" dirty="0"/>
              <a:t>- </a:t>
            </a:r>
            <a:r>
              <a:rPr lang="en-US" i="1" dirty="0" err="1"/>
              <a:t>reboard</a:t>
            </a:r>
            <a:r>
              <a:rPr lang="en-US" i="1" dirty="0"/>
              <a:t> with employees and create a new normal. </a:t>
            </a:r>
            <a:endParaRPr lang="en-US" dirty="0"/>
          </a:p>
          <a:p>
            <a:pPr lvl="0"/>
            <a:r>
              <a:rPr lang="en-US" b="1" i="1" dirty="0"/>
              <a:t>Communicate, Connect, and Co-create</a:t>
            </a:r>
            <a:r>
              <a:rPr lang="en-US" i="1" dirty="0"/>
              <a:t> by cascading information down and encouraging staff to share their needs, stories, ideas, and observations back up the chain. </a:t>
            </a:r>
            <a:endParaRPr lang="en-US" dirty="0"/>
          </a:p>
          <a:p>
            <a:pPr lvl="0"/>
            <a:r>
              <a:rPr lang="en-US" b="1" i="1" dirty="0"/>
              <a:t>Celebrate and Appreciate - </a:t>
            </a:r>
            <a:r>
              <a:rPr lang="en-US" i="1" dirty="0"/>
              <a:t> Regardless of the motive, celebration, and appreciation for your staff will provide them a renewed sense of energy and optimism. </a:t>
            </a:r>
            <a:endParaRPr lang="en-US" dirty="0"/>
          </a:p>
          <a:p>
            <a:pPr lvl="0"/>
            <a:r>
              <a:rPr lang="en-US" b="1" i="1" dirty="0"/>
              <a:t>Get Ahead of the Game</a:t>
            </a:r>
            <a:r>
              <a:rPr lang="en-US" i="1" dirty="0"/>
              <a:t>, evaluate your plan and identify how to make it even better from what you learned.</a:t>
            </a:r>
            <a:endParaRPr lang="en-US" dirty="0"/>
          </a:p>
          <a:p>
            <a:pPr marL="0" indent="0">
              <a:buNone/>
            </a:pPr>
            <a:endParaRPr lang="en-US" dirty="0"/>
          </a:p>
        </p:txBody>
      </p:sp>
    </p:spTree>
    <p:extLst>
      <p:ext uri="{BB962C8B-B14F-4D97-AF65-F5344CB8AC3E}">
        <p14:creationId xmlns:p14="http://schemas.microsoft.com/office/powerpoint/2010/main" val="4209341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D7426-8EF6-4D1E-B2FF-F44E2079280D}"/>
              </a:ext>
            </a:extLst>
          </p:cNvPr>
          <p:cNvSpPr>
            <a:spLocks noGrp="1"/>
          </p:cNvSpPr>
          <p:nvPr>
            <p:ph type="title"/>
          </p:nvPr>
        </p:nvSpPr>
        <p:spPr/>
        <p:txBody>
          <a:bodyPr/>
          <a:lstStyle/>
          <a:p>
            <a:r>
              <a:rPr lang="en-US" dirty="0"/>
              <a:t>‘Returning to the old normal’ is out of the question</a:t>
            </a:r>
          </a:p>
        </p:txBody>
      </p:sp>
      <p:sp>
        <p:nvSpPr>
          <p:cNvPr id="3" name="Content Placeholder 2">
            <a:extLst>
              <a:ext uri="{FF2B5EF4-FFF2-40B4-BE49-F238E27FC236}">
                <a16:creationId xmlns:a16="http://schemas.microsoft.com/office/drawing/2014/main" id="{25877C36-BE99-4694-8A3C-3EA3A544332A}"/>
              </a:ext>
            </a:extLst>
          </p:cNvPr>
          <p:cNvSpPr>
            <a:spLocks noGrp="1"/>
          </p:cNvSpPr>
          <p:nvPr>
            <p:ph idx="1"/>
          </p:nvPr>
        </p:nvSpPr>
        <p:spPr/>
        <p:txBody>
          <a:bodyPr/>
          <a:lstStyle/>
          <a:p>
            <a:r>
              <a:rPr lang="en-US" dirty="0"/>
              <a:t>Social distancing, online meetings, new technology, revised expectations, and virtual independence are the ‘new </a:t>
            </a:r>
            <a:r>
              <a:rPr lang="en-US" dirty="0" err="1"/>
              <a:t>normals</a:t>
            </a:r>
            <a:r>
              <a:rPr lang="en-US" dirty="0"/>
              <a:t>’ for the foreseeable future. </a:t>
            </a:r>
          </a:p>
          <a:p>
            <a:r>
              <a:rPr lang="en-US" dirty="0"/>
              <a:t>Now that employees will be able to return to their workplaces, this poses the challenge of how to inform employees about new protocols and work instructions. Evaluate your current cultural norms to decide new ones. </a:t>
            </a:r>
          </a:p>
        </p:txBody>
      </p:sp>
    </p:spTree>
    <p:extLst>
      <p:ext uri="{BB962C8B-B14F-4D97-AF65-F5344CB8AC3E}">
        <p14:creationId xmlns:p14="http://schemas.microsoft.com/office/powerpoint/2010/main" val="1698763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1796-E38A-4294-952E-DE0059A2A1AE}"/>
              </a:ext>
            </a:extLst>
          </p:cNvPr>
          <p:cNvSpPr>
            <a:spLocks noGrp="1"/>
          </p:cNvSpPr>
          <p:nvPr>
            <p:ph type="title"/>
          </p:nvPr>
        </p:nvSpPr>
        <p:spPr/>
        <p:txBody>
          <a:bodyPr/>
          <a:lstStyle/>
          <a:p>
            <a:r>
              <a:rPr lang="en-US" dirty="0"/>
              <a:t>Slow and Sure</a:t>
            </a:r>
          </a:p>
        </p:txBody>
      </p:sp>
      <p:sp>
        <p:nvSpPr>
          <p:cNvPr id="3" name="Content Placeholder 2">
            <a:extLst>
              <a:ext uri="{FF2B5EF4-FFF2-40B4-BE49-F238E27FC236}">
                <a16:creationId xmlns:a16="http://schemas.microsoft.com/office/drawing/2014/main" id="{9CBBFF85-2AD6-403C-A93B-B964704CAE98}"/>
              </a:ext>
            </a:extLst>
          </p:cNvPr>
          <p:cNvSpPr>
            <a:spLocks noGrp="1"/>
          </p:cNvSpPr>
          <p:nvPr>
            <p:ph idx="1"/>
          </p:nvPr>
        </p:nvSpPr>
        <p:spPr/>
        <p:txBody>
          <a:bodyPr>
            <a:normAutofit fontScale="92500" lnSpcReduction="20000"/>
          </a:bodyPr>
          <a:lstStyle/>
          <a:p>
            <a:r>
              <a:rPr lang="en-US" dirty="0"/>
              <a:t>Be Transparent</a:t>
            </a:r>
          </a:p>
          <a:p>
            <a:r>
              <a:rPr lang="en-US" dirty="0"/>
              <a:t>Taking it week by week? Let your team know. Still determining the best steps to take? Share that out. Transparency will foster the relationship between employee and employer, leading to more trust than ever before.</a:t>
            </a:r>
          </a:p>
          <a:p>
            <a:r>
              <a:rPr lang="en-US" dirty="0"/>
              <a:t> slowly and safely reintroduce your employees</a:t>
            </a:r>
          </a:p>
          <a:p>
            <a:r>
              <a:rPr lang="en-US" dirty="0"/>
              <a:t>Consider staggering your on-site employees’ start dates, beginning with a reduced workforce in each building. </a:t>
            </a:r>
          </a:p>
          <a:p>
            <a:r>
              <a:rPr lang="en-US" dirty="0"/>
              <a:t>Take measures to protect your employees upon return</a:t>
            </a:r>
          </a:p>
          <a:p>
            <a:r>
              <a:rPr lang="en-US" dirty="0"/>
              <a:t>Increase accrued leave throughout this period if possible</a:t>
            </a:r>
          </a:p>
          <a:p>
            <a:endParaRPr lang="en-US" dirty="0"/>
          </a:p>
          <a:p>
            <a:endParaRPr lang="en-US" dirty="0"/>
          </a:p>
        </p:txBody>
      </p:sp>
    </p:spTree>
    <p:extLst>
      <p:ext uri="{BB962C8B-B14F-4D97-AF65-F5344CB8AC3E}">
        <p14:creationId xmlns:p14="http://schemas.microsoft.com/office/powerpoint/2010/main" val="525802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BE7F6-6E02-442B-BD77-DE36ED681E55}"/>
              </a:ext>
            </a:extLst>
          </p:cNvPr>
          <p:cNvSpPr>
            <a:spLocks noGrp="1"/>
          </p:cNvSpPr>
          <p:nvPr>
            <p:ph type="title"/>
          </p:nvPr>
        </p:nvSpPr>
        <p:spPr/>
        <p:txBody>
          <a:bodyPr/>
          <a:lstStyle/>
          <a:p>
            <a:r>
              <a:rPr lang="en-US" dirty="0"/>
              <a:t>Other important steps you could take</a:t>
            </a:r>
          </a:p>
        </p:txBody>
      </p:sp>
      <p:sp>
        <p:nvSpPr>
          <p:cNvPr id="3" name="Content Placeholder 2">
            <a:extLst>
              <a:ext uri="{FF2B5EF4-FFF2-40B4-BE49-F238E27FC236}">
                <a16:creationId xmlns:a16="http://schemas.microsoft.com/office/drawing/2014/main" id="{AAE9E8F6-3851-4ECF-81E1-6405B9E4A240}"/>
              </a:ext>
            </a:extLst>
          </p:cNvPr>
          <p:cNvSpPr>
            <a:spLocks noGrp="1"/>
          </p:cNvSpPr>
          <p:nvPr>
            <p:ph idx="1"/>
          </p:nvPr>
        </p:nvSpPr>
        <p:spPr/>
        <p:txBody>
          <a:bodyPr>
            <a:normAutofit fontScale="92500"/>
          </a:bodyPr>
          <a:lstStyle/>
          <a:p>
            <a:r>
              <a:rPr lang="en-US" dirty="0"/>
              <a:t>Host a re-boarding kick-off or fast-start meeting to explain the new norms, such as meeting format changes, work flow revisions, etc. that will be in place going forward.</a:t>
            </a:r>
          </a:p>
          <a:p>
            <a:r>
              <a:rPr lang="en-US" dirty="0"/>
              <a:t>Rewrite and update policies to fit within the new norm and that were found to be inadequate during this crisis.</a:t>
            </a:r>
          </a:p>
          <a:p>
            <a:r>
              <a:rPr lang="en-US" dirty="0"/>
              <a:t>Schedule a workshop for debriefing, giving your employees a voice about the pandemic and to open communications between them.</a:t>
            </a:r>
          </a:p>
          <a:p>
            <a:r>
              <a:rPr lang="en-US" dirty="0"/>
              <a:t>Put in place a buddy system whereby a group of two mentor each other into new norms, encouraging each other.</a:t>
            </a:r>
          </a:p>
          <a:p>
            <a:endParaRPr lang="en-US" dirty="0"/>
          </a:p>
        </p:txBody>
      </p:sp>
    </p:spTree>
    <p:extLst>
      <p:ext uri="{BB962C8B-B14F-4D97-AF65-F5344CB8AC3E}">
        <p14:creationId xmlns:p14="http://schemas.microsoft.com/office/powerpoint/2010/main" val="1585371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2157A-1290-46AA-B047-D30D89E2D5EF}"/>
              </a:ext>
            </a:extLst>
          </p:cNvPr>
          <p:cNvSpPr>
            <a:spLocks noGrp="1"/>
          </p:cNvSpPr>
          <p:nvPr>
            <p:ph type="title"/>
          </p:nvPr>
        </p:nvSpPr>
        <p:spPr/>
        <p:txBody>
          <a:bodyPr/>
          <a:lstStyle/>
          <a:p>
            <a:r>
              <a:rPr lang="en-US" dirty="0"/>
              <a:t>Other important steps you could take cont.</a:t>
            </a:r>
          </a:p>
        </p:txBody>
      </p:sp>
      <p:sp>
        <p:nvSpPr>
          <p:cNvPr id="3" name="Content Placeholder 2">
            <a:extLst>
              <a:ext uri="{FF2B5EF4-FFF2-40B4-BE49-F238E27FC236}">
                <a16:creationId xmlns:a16="http://schemas.microsoft.com/office/drawing/2014/main" id="{539DB006-630E-40AE-9417-2B0AC3926474}"/>
              </a:ext>
            </a:extLst>
          </p:cNvPr>
          <p:cNvSpPr>
            <a:spLocks noGrp="1"/>
          </p:cNvSpPr>
          <p:nvPr>
            <p:ph idx="1"/>
          </p:nvPr>
        </p:nvSpPr>
        <p:spPr/>
        <p:txBody>
          <a:bodyPr/>
          <a:lstStyle/>
          <a:p>
            <a:pPr marL="0" indent="0">
              <a:buNone/>
            </a:pPr>
            <a:r>
              <a:rPr lang="en-US" dirty="0"/>
              <a:t>Embrace and Implement and Incorporate:</a:t>
            </a:r>
          </a:p>
        </p:txBody>
      </p:sp>
      <p:sp>
        <p:nvSpPr>
          <p:cNvPr id="4" name="Rectangle 3">
            <a:extLst>
              <a:ext uri="{FF2B5EF4-FFF2-40B4-BE49-F238E27FC236}">
                <a16:creationId xmlns:a16="http://schemas.microsoft.com/office/drawing/2014/main" id="{4B658871-FBB8-4F46-9DBF-6905D42514DC}"/>
              </a:ext>
            </a:extLst>
          </p:cNvPr>
          <p:cNvSpPr/>
          <p:nvPr/>
        </p:nvSpPr>
        <p:spPr>
          <a:xfrm>
            <a:off x="1534696" y="2519780"/>
            <a:ext cx="8585200" cy="3108543"/>
          </a:xfrm>
          <a:prstGeom prst="rect">
            <a:avLst/>
          </a:prstGeom>
        </p:spPr>
        <p:txBody>
          <a:bodyPr wrap="square">
            <a:spAutoFit/>
          </a:bodyPr>
          <a:lstStyle/>
          <a:p>
            <a:pPr marL="285750" indent="-285750">
              <a:buFont typeface="Arial" panose="020B0604020202020204" pitchFamily="34" charset="0"/>
              <a:buChar char="•"/>
            </a:pPr>
            <a:r>
              <a:rPr lang="en-US" sz="2800" dirty="0"/>
              <a:t>Schedule peer interaction and group learning activities for reconnecting.</a:t>
            </a:r>
          </a:p>
          <a:p>
            <a:pPr marL="285750" indent="-285750">
              <a:buFont typeface="Arial" panose="020B0604020202020204" pitchFamily="34" charset="0"/>
              <a:buChar char="•"/>
            </a:pPr>
            <a:r>
              <a:rPr lang="en-US" sz="2800" dirty="0"/>
              <a:t>Recommunicate your business goals for clarity.</a:t>
            </a:r>
          </a:p>
          <a:p>
            <a:pPr marL="285750" indent="-285750">
              <a:buFont typeface="Arial" panose="020B0604020202020204" pitchFamily="34" charset="0"/>
              <a:buChar char="•"/>
            </a:pPr>
            <a:r>
              <a:rPr lang="en-US" sz="2800" dirty="0"/>
              <a:t>Embrace change management by your leaders. Teach them how to manage change.</a:t>
            </a:r>
          </a:p>
          <a:p>
            <a:pPr marL="285750" indent="-285750">
              <a:buFont typeface="Arial" panose="020B0604020202020204" pitchFamily="34" charset="0"/>
              <a:buChar char="•"/>
            </a:pPr>
            <a:r>
              <a:rPr lang="en-US" sz="2800" dirty="0"/>
              <a:t>Provide training to accomplish goals.</a:t>
            </a:r>
          </a:p>
          <a:p>
            <a:pPr marL="285750" indent="-285750">
              <a:buFont typeface="Arial" panose="020B0604020202020204" pitchFamily="34" charset="0"/>
              <a:buChar char="•"/>
            </a:pPr>
            <a:r>
              <a:rPr lang="en-US" sz="2800" dirty="0"/>
              <a:t>Drive high performance and reward the winners.</a:t>
            </a:r>
          </a:p>
        </p:txBody>
      </p:sp>
    </p:spTree>
    <p:extLst>
      <p:ext uri="{BB962C8B-B14F-4D97-AF65-F5344CB8AC3E}">
        <p14:creationId xmlns:p14="http://schemas.microsoft.com/office/powerpoint/2010/main" val="1608464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D00C-6EE5-4495-B07B-9C58FEE94687}"/>
              </a:ext>
            </a:extLst>
          </p:cNvPr>
          <p:cNvSpPr>
            <a:spLocks noGrp="1"/>
          </p:cNvSpPr>
          <p:nvPr>
            <p:ph type="title"/>
          </p:nvPr>
        </p:nvSpPr>
        <p:spPr/>
        <p:txBody>
          <a:bodyPr/>
          <a:lstStyle/>
          <a:p>
            <a:r>
              <a:rPr lang="en-US" dirty="0"/>
              <a:t>How to Develop &amp; Use a Workforce Plan</a:t>
            </a:r>
          </a:p>
        </p:txBody>
      </p:sp>
      <p:sp>
        <p:nvSpPr>
          <p:cNvPr id="3" name="Content Placeholder 2">
            <a:extLst>
              <a:ext uri="{FF2B5EF4-FFF2-40B4-BE49-F238E27FC236}">
                <a16:creationId xmlns:a16="http://schemas.microsoft.com/office/drawing/2014/main" id="{2D3D67F9-5208-48A6-904E-C1D209CF720A}"/>
              </a:ext>
            </a:extLst>
          </p:cNvPr>
          <p:cNvSpPr>
            <a:spLocks noGrp="1"/>
          </p:cNvSpPr>
          <p:nvPr>
            <p:ph idx="1"/>
          </p:nvPr>
        </p:nvSpPr>
        <p:spPr/>
        <p:txBody>
          <a:bodyPr/>
          <a:lstStyle/>
          <a:p>
            <a:pPr lvl="0"/>
            <a:r>
              <a:rPr lang="en-US" dirty="0"/>
              <a:t>Strategic Approaches for Risk Assessment</a:t>
            </a:r>
          </a:p>
          <a:p>
            <a:pPr lvl="0"/>
            <a:r>
              <a:rPr lang="en-US" dirty="0"/>
              <a:t>How to Develop and Implement a Business Continuity Plan</a:t>
            </a:r>
          </a:p>
          <a:p>
            <a:endParaRPr lang="en-US" dirty="0"/>
          </a:p>
        </p:txBody>
      </p:sp>
    </p:spTree>
    <p:extLst>
      <p:ext uri="{BB962C8B-B14F-4D97-AF65-F5344CB8AC3E}">
        <p14:creationId xmlns:p14="http://schemas.microsoft.com/office/powerpoint/2010/main" val="2091211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44446-95E2-40C9-B355-9D216AB348C2}"/>
              </a:ext>
            </a:extLst>
          </p:cNvPr>
          <p:cNvSpPr>
            <a:spLocks noGrp="1"/>
          </p:cNvSpPr>
          <p:nvPr>
            <p:ph type="title"/>
          </p:nvPr>
        </p:nvSpPr>
        <p:spPr/>
        <p:txBody>
          <a:bodyPr/>
          <a:lstStyle/>
          <a:p>
            <a:r>
              <a:rPr lang="en-US" dirty="0"/>
              <a:t>Plan, Support and Manage the Re-boarding Process</a:t>
            </a:r>
          </a:p>
        </p:txBody>
      </p:sp>
      <p:sp>
        <p:nvSpPr>
          <p:cNvPr id="3" name="Content Placeholder 2">
            <a:extLst>
              <a:ext uri="{FF2B5EF4-FFF2-40B4-BE49-F238E27FC236}">
                <a16:creationId xmlns:a16="http://schemas.microsoft.com/office/drawing/2014/main" id="{13BB8B1F-4052-4F44-B410-EC4C0E5EEDA2}"/>
              </a:ext>
            </a:extLst>
          </p:cNvPr>
          <p:cNvSpPr>
            <a:spLocks noGrp="1"/>
          </p:cNvSpPr>
          <p:nvPr>
            <p:ph idx="1"/>
          </p:nvPr>
        </p:nvSpPr>
        <p:spPr>
          <a:xfrm>
            <a:off x="1902996" y="2031554"/>
            <a:ext cx="9520158" cy="3450613"/>
          </a:xfrm>
        </p:spPr>
        <p:txBody>
          <a:bodyPr>
            <a:normAutofit/>
          </a:bodyPr>
          <a:lstStyle/>
          <a:p>
            <a:r>
              <a:rPr lang="en-US" sz="2800" dirty="0"/>
              <a:t>Application &amp; Follow-up</a:t>
            </a:r>
          </a:p>
        </p:txBody>
      </p:sp>
    </p:spTree>
    <p:extLst>
      <p:ext uri="{BB962C8B-B14F-4D97-AF65-F5344CB8AC3E}">
        <p14:creationId xmlns:p14="http://schemas.microsoft.com/office/powerpoint/2010/main" val="1811652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37B50-FF2B-46B4-AFB6-5802758B0F63}"/>
              </a:ext>
            </a:extLst>
          </p:cNvPr>
          <p:cNvSpPr>
            <a:spLocks noGrp="1"/>
          </p:cNvSpPr>
          <p:nvPr>
            <p:ph type="title"/>
          </p:nvPr>
        </p:nvSpPr>
        <p:spPr/>
        <p:txBody>
          <a:bodyPr/>
          <a:lstStyle/>
          <a:p>
            <a:r>
              <a:rPr lang="en-US" dirty="0"/>
              <a:t>Questions and Discussion</a:t>
            </a:r>
          </a:p>
        </p:txBody>
      </p:sp>
      <p:sp>
        <p:nvSpPr>
          <p:cNvPr id="3" name="Content Placeholder 2">
            <a:extLst>
              <a:ext uri="{FF2B5EF4-FFF2-40B4-BE49-F238E27FC236}">
                <a16:creationId xmlns:a16="http://schemas.microsoft.com/office/drawing/2014/main" id="{90FC08A4-41E7-4FEE-93DA-9DB8541196DB}"/>
              </a:ext>
            </a:extLst>
          </p:cNvPr>
          <p:cNvSpPr>
            <a:spLocks noGrp="1"/>
          </p:cNvSpPr>
          <p:nvPr>
            <p:ph idx="1"/>
          </p:nvPr>
        </p:nvSpPr>
        <p:spPr/>
        <p:txBody>
          <a:bodyPr/>
          <a:lstStyle/>
          <a:p>
            <a:r>
              <a:rPr lang="en-US" dirty="0"/>
              <a:t>Any questions?</a:t>
            </a:r>
          </a:p>
          <a:p>
            <a:r>
              <a:rPr lang="en-US" dirty="0"/>
              <a:t>What feedback do you have?</a:t>
            </a:r>
          </a:p>
          <a:p>
            <a:r>
              <a:rPr lang="en-US" dirty="0"/>
              <a:t>What can you take back to implement in your workplace?</a:t>
            </a:r>
          </a:p>
        </p:txBody>
      </p:sp>
    </p:spTree>
    <p:extLst>
      <p:ext uri="{BB962C8B-B14F-4D97-AF65-F5344CB8AC3E}">
        <p14:creationId xmlns:p14="http://schemas.microsoft.com/office/powerpoint/2010/main" val="397885487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29</TotalTime>
  <Words>550</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Palatino Linotype</vt:lpstr>
      <vt:lpstr>Gallery</vt:lpstr>
      <vt:lpstr>Reboarding into the Workforce</vt:lpstr>
      <vt:lpstr>Five core tactics for employers to have in mind</vt:lpstr>
      <vt:lpstr>‘Returning to the old normal’ is out of the question</vt:lpstr>
      <vt:lpstr>Slow and Sure</vt:lpstr>
      <vt:lpstr>Other important steps you could take</vt:lpstr>
      <vt:lpstr>Other important steps you could take cont.</vt:lpstr>
      <vt:lpstr>How to Develop &amp; Use a Workforce Plan</vt:lpstr>
      <vt:lpstr>Plan, Support and Manage the Re-boarding Process</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Reboarding into the Workforce</dc:title>
  <dc:creator>Wanda Spiering</dc:creator>
  <cp:lastModifiedBy>Wanda Spiering</cp:lastModifiedBy>
  <cp:revision>4</cp:revision>
  <dcterms:created xsi:type="dcterms:W3CDTF">2020-05-27T00:02:22Z</dcterms:created>
  <dcterms:modified xsi:type="dcterms:W3CDTF">2020-05-27T00:32:04Z</dcterms:modified>
</cp:coreProperties>
</file>